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Gagalin" charset="1" panose="00000500000000000000"/>
      <p:regular r:id="rId16"/>
    </p:embeddedFont>
    <p:embeddedFont>
      <p:font typeface="Advetime" charset="1" panose="00000000000000000000"/>
      <p:regular r:id="rId17"/>
    </p:embeddedFont>
    <p:embeddedFont>
      <p:font typeface="Wedges" charset="1" panose="02000500000000000000"/>
      <p:regular r:id="rId18"/>
    </p:embeddedFont>
    <p:embeddedFont>
      <p:font typeface="Wedges Italics" charset="1" panose="02000500000000000000"/>
      <p:regular r:id="rId19"/>
    </p:embeddedFont>
    <p:embeddedFont>
      <p:font typeface="Comic Sans" charset="1" panose="03000702030302020204"/>
      <p:regular r:id="rId20"/>
    </p:embeddedFont>
    <p:embeddedFont>
      <p:font typeface="Comic Sans Bold" charset="1" panose="03000902030302020204"/>
      <p:regular r:id="rId21"/>
    </p:embeddedFont>
    <p:embeddedFont>
      <p:font typeface="Comic Sans Italics" charset="1" panose="03000702030302060204"/>
      <p:regular r:id="rId22"/>
    </p:embeddedFont>
    <p:embeddedFont>
      <p:font typeface="Comic Sans Bold Italics" charset="1" panose="0300090203030206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3050167"/>
            <a:ext cx="10910396" cy="327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9"/>
              </a:lnSpc>
            </a:pPr>
            <a:r>
              <a:rPr lang="en-US" sz="8999">
                <a:solidFill>
                  <a:srgbClr val="000000"/>
                </a:solidFill>
                <a:latin typeface="Advetime"/>
              </a:rPr>
              <a:t>A Novel Gradient-Based ptuning Mrthod for Large Language Models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531891"/>
            <a:ext cx="8459795" cy="168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Wedges"/>
              </a:rPr>
              <a:t>presented by 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Wedges"/>
              </a:rPr>
              <a:t>Siam Sadman Azad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Wedges"/>
              </a:rPr>
              <a:t>ID: 2014002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51610" y="1995962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3510" y="1457061"/>
            <a:ext cx="875116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Wedges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510" y="4045473"/>
            <a:ext cx="8751165" cy="455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5"/>
              </a:lnSpc>
            </a:pPr>
            <a:r>
              <a:rPr lang="en-US" sz="2270" spc="136">
                <a:solidFill>
                  <a:srgbClr val="545454"/>
                </a:solidFill>
                <a:latin typeface="Comic Sans Bold"/>
              </a:rPr>
              <a:t>I am honored to stand before you today to share groundbreaking research that addresses a crucial challenge in the realm of artificial intelligence, particularly in the context of Large Language Models (LLMs).</a:t>
            </a:r>
          </a:p>
          <a:p>
            <a:pPr>
              <a:lnSpc>
                <a:spcPts val="3065"/>
              </a:lnSpc>
            </a:pPr>
          </a:p>
          <a:p>
            <a:pPr>
              <a:lnSpc>
                <a:spcPts val="3065"/>
              </a:lnSpc>
            </a:pPr>
            <a:r>
              <a:rPr lang="en-US" sz="2270" spc="136">
                <a:solidFill>
                  <a:srgbClr val="545454"/>
                </a:solidFill>
                <a:latin typeface="Comic Sans Bold"/>
              </a:rPr>
              <a:t>This paper proposes a new pruning technique called GBLM-Pruner (Gradient-Based Language Model Pruner)</a:t>
            </a:r>
          </a:p>
          <a:p>
            <a:pPr>
              <a:lnSpc>
                <a:spcPts val="3065"/>
              </a:lnSpc>
            </a:pPr>
          </a:p>
          <a:p>
            <a:pPr>
              <a:lnSpc>
                <a:spcPts val="3065"/>
              </a:lnSpc>
            </a:pPr>
            <a:r>
              <a:rPr lang="en-US" sz="2270" spc="136">
                <a:solidFill>
                  <a:srgbClr val="545454"/>
                </a:solidFill>
                <a:latin typeface="Comic Sans Bold"/>
              </a:rPr>
              <a:t>It is simple to implement, effective, and does not require retraining.</a:t>
            </a:r>
          </a:p>
          <a:p>
            <a:pPr marL="0" indent="0" lvl="0">
              <a:lnSpc>
                <a:spcPts val="30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8527" y="484139"/>
            <a:ext cx="976041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Wedges"/>
              </a:rPr>
              <a:t>Prior Pruning 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6303" y="3018487"/>
            <a:ext cx="8041236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Comic Sans Bold"/>
              </a:rPr>
              <a:t>Existing methods rely on weight magnitude or activation values.</a:t>
            </a:r>
          </a:p>
          <a:p>
            <a:pPr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6303" y="4761563"/>
            <a:ext cx="8041236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Comic Sans Bold"/>
              </a:rPr>
              <a:t>They often overlook the valuable information contained in the gradients of the model.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303" y="6912037"/>
            <a:ext cx="8041236" cy="250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Comic Sans Bold"/>
              </a:rPr>
              <a:t>Gradients provide insights into how each parameter contributes to the model's output, making them a valuable resource for identifying important parameters.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4841" y="1429992"/>
            <a:ext cx="11715320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Wedges"/>
              </a:rPr>
              <a:t>Proposed Method: GBLM-Pruner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621" y="4083037"/>
            <a:ext cx="7707571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Comic Sans Bold"/>
              </a:rPr>
              <a:t>GBLM-Pruner utilizes gradient information to identify redundant parameters.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837621" y="5949937"/>
            <a:ext cx="9963780" cy="200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Comic Sans Bold"/>
              </a:rPr>
              <a:t>GBLM-Pruner (Gradient-Based Language Model Pruner), a novel pruning method that leverages gradient information to identify and remove redundant parameters from LLMs.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6388" y="2747920"/>
            <a:ext cx="5038071" cy="3559266"/>
            <a:chOff x="0" y="0"/>
            <a:chExt cx="1048738" cy="740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6388" y="6448968"/>
            <a:ext cx="5038071" cy="3559266"/>
            <a:chOff x="0" y="0"/>
            <a:chExt cx="1048738" cy="740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51418" y="2747920"/>
            <a:ext cx="5038071" cy="3559266"/>
            <a:chOff x="0" y="0"/>
            <a:chExt cx="1048738" cy="740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51418" y="6515643"/>
            <a:ext cx="5038071" cy="3559266"/>
            <a:chOff x="0" y="0"/>
            <a:chExt cx="1048738" cy="7409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388" y="2747920"/>
            <a:ext cx="5038071" cy="668736"/>
            <a:chOff x="0" y="0"/>
            <a:chExt cx="1048738" cy="139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6388" y="6448968"/>
            <a:ext cx="5038071" cy="668736"/>
            <a:chOff x="0" y="0"/>
            <a:chExt cx="1048738" cy="139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51418" y="2747920"/>
            <a:ext cx="5038071" cy="668736"/>
            <a:chOff x="0" y="0"/>
            <a:chExt cx="1048738" cy="1392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51418" y="6515643"/>
            <a:ext cx="5038071" cy="668736"/>
            <a:chOff x="0" y="0"/>
            <a:chExt cx="1048738" cy="1392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804083" y="2719983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3" y="0"/>
                </a:lnTo>
                <a:lnTo>
                  <a:pt x="3032483" y="6646539"/>
                </a:lnTo>
                <a:lnTo>
                  <a:pt x="0" y="6646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45712" y="2879947"/>
            <a:ext cx="4137951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4"/>
              </a:lnSpc>
            </a:pPr>
            <a:r>
              <a:rPr lang="en-US" sz="3499">
                <a:solidFill>
                  <a:srgbClr val="000000"/>
                </a:solidFill>
                <a:latin typeface="Advetime"/>
              </a:rPr>
              <a:t>Compute the Hessian Matrix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6373" y="2898496"/>
            <a:ext cx="3739422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5"/>
              </a:lnSpc>
            </a:pPr>
            <a:r>
              <a:rPr lang="en-US" sz="3500">
                <a:solidFill>
                  <a:srgbClr val="000000"/>
                </a:solidFill>
                <a:latin typeface="Advetime"/>
              </a:rPr>
              <a:t>Invert the Hessian Matrix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5712" y="6599544"/>
            <a:ext cx="4137951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5"/>
              </a:lnSpc>
            </a:pPr>
            <a:r>
              <a:rPr lang="en-US" sz="3500">
                <a:solidFill>
                  <a:srgbClr val="000000"/>
                </a:solidFill>
                <a:latin typeface="Advetime"/>
              </a:rPr>
              <a:t>Compute Importance Scores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85780" y="6666219"/>
            <a:ext cx="3558025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5"/>
              </a:lnSpc>
            </a:pPr>
            <a:r>
              <a:rPr lang="en-US" sz="3500">
                <a:solidFill>
                  <a:srgbClr val="000000"/>
                </a:solidFill>
                <a:latin typeface="Advetime"/>
              </a:rPr>
              <a:t>Prunning Decision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3606708"/>
            <a:ext cx="4137951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Calculate the second-order derivatives of the loss function with respect to each weight in the neural network.</a:t>
            </a:r>
          </a:p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Form the Hessian matrix, which contains information about the curvature of the loss surface.</a:t>
            </a:r>
          </a:p>
          <a:p>
            <a:pPr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317109" y="3606708"/>
            <a:ext cx="4137951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Invert the Hessian matrix to obtain the sensitivity matrix.</a:t>
            </a:r>
          </a:p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The sensitivity matrix represents how sensitive the loss function is to changes in each weight.</a:t>
            </a:r>
          </a:p>
          <a:p>
            <a:pPr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317109" y="7346304"/>
            <a:ext cx="4137951" cy="270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Set a threshold for the importance scores, and prune weights with scores below this threshold.</a:t>
            </a:r>
          </a:p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Weights with low importance scores are considered less critical to the network's performance and are pruned.</a:t>
            </a:r>
          </a:p>
          <a:p>
            <a:pPr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7498704"/>
            <a:ext cx="4137951" cy="23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Use the sensitivity matrix to compute importance scores for each weight.</a:t>
            </a:r>
          </a:p>
          <a:p>
            <a:pPr marL="388620" indent="-194310" lvl="1">
              <a:lnSpc>
                <a:spcPts val="2430"/>
              </a:lnSpc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Gagalin"/>
              </a:rPr>
              <a:t>Higher importance scores indicate weights that, if removed, would have a more significant impact on the loss.</a:t>
            </a:r>
          </a:p>
          <a:p>
            <a:pPr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339892" y="179980"/>
            <a:ext cx="17816892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30"/>
              </a:lnSpc>
            </a:pPr>
            <a:r>
              <a:rPr lang="en-US" sz="9000">
                <a:solidFill>
                  <a:srgbClr val="000000"/>
                </a:solidFill>
                <a:latin typeface="Wedges"/>
              </a:rPr>
              <a:t>Theoretical Underpinnings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4" id="44"/>
          <p:cNvSpPr txBox="true"/>
          <p:nvPr/>
        </p:nvSpPr>
        <p:spPr>
          <a:xfrm rot="0">
            <a:off x="696388" y="1861689"/>
            <a:ext cx="19834294" cy="168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1"/>
              </a:lnSpc>
            </a:pPr>
            <a:r>
              <a:rPr lang="en-US" sz="4676">
                <a:solidFill>
                  <a:srgbClr val="000000"/>
                </a:solidFill>
                <a:latin typeface="Advetime"/>
              </a:rPr>
              <a:t>GBLM-Pruner adapts the Optimal Brain Surgeon (OBS) algorithm to incorporate gradients.</a:t>
            </a:r>
          </a:p>
          <a:p>
            <a:pPr>
              <a:lnSpc>
                <a:spcPts val="78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6750" y="956283"/>
            <a:ext cx="1395005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Wedges"/>
              </a:rPr>
              <a:t>Empirical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4533" y="4462506"/>
            <a:ext cx="9868447" cy="412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8"/>
              </a:lnSpc>
              <a:spcBef>
                <a:spcPct val="0"/>
              </a:spcBef>
            </a:pPr>
            <a:r>
              <a:rPr lang="en-US" sz="3502" spc="210">
                <a:solidFill>
                  <a:srgbClr val="000000"/>
                </a:solidFill>
                <a:latin typeface="Gagalin"/>
              </a:rPr>
              <a:t>We conducted extensive experiments on LLaMA-1 and LLaMA-2, two state-of-the-art LLMs. Our results demonstrate that GBLM-Pruner significantly outperforms existing pruning methods, achieving substantial reductions in model size while maintaining comparable performance.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4533" y="2443206"/>
            <a:ext cx="9620714" cy="16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3999" spc="239">
                <a:solidFill>
                  <a:srgbClr val="000000"/>
                </a:solidFill>
                <a:latin typeface="Advetime"/>
              </a:rPr>
              <a:t>GBLM-Pruner outperforms existing methods on    </a:t>
            </a:r>
          </a:p>
          <a:p>
            <a:pPr>
              <a:lnSpc>
                <a:spcPts val="5399"/>
              </a:lnSpc>
            </a:pPr>
            <a:r>
              <a:rPr lang="en-US" sz="3999" spc="239">
                <a:solidFill>
                  <a:srgbClr val="000000"/>
                </a:solidFill>
                <a:latin typeface="Advetime"/>
              </a:rPr>
              <a:t>             LLaMA-1 and LLaMA-2.</a:t>
            </a: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72061" y="1025292"/>
            <a:ext cx="5587239" cy="2662922"/>
            <a:chOff x="0" y="0"/>
            <a:chExt cx="2065940" cy="984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72061" y="3808631"/>
            <a:ext cx="5587239" cy="2662922"/>
            <a:chOff x="0" y="0"/>
            <a:chExt cx="2065940" cy="984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72061" y="6595378"/>
            <a:ext cx="5587239" cy="2662922"/>
            <a:chOff x="0" y="0"/>
            <a:chExt cx="2065940" cy="984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028700"/>
            <a:ext cx="5587239" cy="2662922"/>
            <a:chOff x="0" y="0"/>
            <a:chExt cx="2065940" cy="9846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812039"/>
            <a:ext cx="5587239" cy="2662922"/>
            <a:chOff x="0" y="0"/>
            <a:chExt cx="2065940" cy="984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598786"/>
            <a:ext cx="5587239" cy="2662922"/>
            <a:chOff x="0" y="0"/>
            <a:chExt cx="2065940" cy="9846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7900054">
            <a:off x="7348622" y="213302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700000">
            <a:off x="10017119" y="214449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209977">
            <a:off x="9982257" y="768958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866361">
            <a:off x="7243302" y="76654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64609" y="1499419"/>
            <a:ext cx="1829699" cy="1745076"/>
          </a:xfrm>
          <a:custGeom>
            <a:avLst/>
            <a:gdLst/>
            <a:ahLst/>
            <a:cxnLst/>
            <a:rect r="r" b="b" t="t" l="l"/>
            <a:pathLst>
              <a:path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8646" y="4112341"/>
            <a:ext cx="1541626" cy="2055501"/>
          </a:xfrm>
          <a:custGeom>
            <a:avLst/>
            <a:gdLst/>
            <a:ahLst/>
            <a:cxnLst/>
            <a:rect r="r" b="b" t="t" l="l"/>
            <a:pathLst>
              <a:path h="2055501" w="1541626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06092" y="7066570"/>
            <a:ext cx="1946733" cy="1700958"/>
          </a:xfrm>
          <a:custGeom>
            <a:avLst/>
            <a:gdLst/>
            <a:ahLst/>
            <a:cxnLst/>
            <a:rect r="r" b="b" t="t" l="l"/>
            <a:pathLst>
              <a:path h="1700958" w="1946733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118917" y="1547255"/>
            <a:ext cx="1521152" cy="1697240"/>
          </a:xfrm>
          <a:custGeom>
            <a:avLst/>
            <a:gdLst/>
            <a:ahLst/>
            <a:cxnLst/>
            <a:rect r="r" b="b" t="t" l="l"/>
            <a:pathLst>
              <a:path h="1697240" w="1521152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944417" y="7131683"/>
            <a:ext cx="1907691" cy="1635845"/>
          </a:xfrm>
          <a:custGeom>
            <a:avLst/>
            <a:gdLst/>
            <a:ahLst/>
            <a:cxnLst/>
            <a:rect r="r" b="b" t="t" l="l"/>
            <a:pathLst>
              <a:path h="1635845" w="1907691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016656" y="4273120"/>
            <a:ext cx="1776392" cy="1676470"/>
          </a:xfrm>
          <a:custGeom>
            <a:avLst/>
            <a:gdLst/>
            <a:ahLst/>
            <a:cxnLst/>
            <a:rect r="r" b="b" t="t" l="l"/>
            <a:pathLst>
              <a:path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101836" y="1742517"/>
            <a:ext cx="3157464" cy="10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galin"/>
              </a:rPr>
              <a:t>utilization of tylor expansion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01836" y="4396219"/>
            <a:ext cx="3054959" cy="10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galin"/>
              </a:rPr>
              <a:t>outperformance in  benchmark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01836" y="7021826"/>
            <a:ext cx="3284574" cy="166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galin"/>
              </a:rPr>
              <a:t>structural patterns        post-pruning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58475" y="1461530"/>
            <a:ext cx="2816627" cy="166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</a:pPr>
            <a:r>
              <a:rPr lang="en-US" sz="2999">
                <a:solidFill>
                  <a:srgbClr val="000000"/>
                </a:solidFill>
                <a:latin typeface="Gagalin"/>
              </a:rPr>
              <a:t>Training free, less resources intensive,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83698" y="4606288"/>
            <a:ext cx="2816627" cy="53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</a:pPr>
            <a:r>
              <a:rPr lang="en-US" sz="2999">
                <a:solidFill>
                  <a:srgbClr val="000000"/>
                </a:solidFill>
                <a:latin typeface="Gagalin"/>
              </a:rPr>
              <a:t>gradiant based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58475" y="7021826"/>
            <a:ext cx="2816627" cy="10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</a:pPr>
            <a:r>
              <a:rPr lang="en-US" sz="2999">
                <a:solidFill>
                  <a:srgbClr val="000000"/>
                </a:solidFill>
                <a:latin typeface="Gagalin"/>
              </a:rPr>
              <a:t>Simple and interpretable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95244" y="5225655"/>
            <a:ext cx="4297511" cy="65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47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Wedges"/>
              </a:rPr>
              <a:t>advantages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45408" y="4046425"/>
            <a:ext cx="356327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Gagalin"/>
              </a:rPr>
              <a:t>GBLM-Pruner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35340" y="2453162"/>
            <a:ext cx="10910396" cy="34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47"/>
              </a:lnSpc>
            </a:pPr>
            <a:r>
              <a:rPr lang="en-US" sz="14997">
                <a:solidFill>
                  <a:srgbClr val="000000"/>
                </a:solidFill>
                <a:latin typeface="Advetime"/>
              </a:rPr>
              <a:t>Thank you very much!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35340" y="6795722"/>
            <a:ext cx="10910396" cy="181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47"/>
              </a:lnSpc>
            </a:pPr>
            <a:r>
              <a:rPr lang="en-US" sz="14997">
                <a:solidFill>
                  <a:srgbClr val="000000"/>
                </a:solidFill>
                <a:latin typeface="Advetime"/>
              </a:rPr>
              <a:t>for you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DAF2MhsfeVk</dc:identifier>
  <dcterms:modified xsi:type="dcterms:W3CDTF">2011-08-01T06:04:30Z</dcterms:modified>
  <cp:revision>1</cp:revision>
  <dc:title>Blue Doodle Project Presentation</dc:title>
</cp:coreProperties>
</file>